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2" y="3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0C07A-2EAB-4C19-B792-8E4DD298E265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7585-1F3E-47C2-953D-CEA3F5BF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3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B7585-1F3E-47C2-953D-CEA3F5BFDC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B7585-1F3E-47C2-953D-CEA3F5BFDC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8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B7585-1F3E-47C2-953D-CEA3F5BFDC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9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1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999" y="108000"/>
            <a:ext cx="2485625" cy="9466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18554" y="0"/>
            <a:ext cx="4764846" cy="553998"/>
          </a:xfrm>
        </p:spPr>
        <p:txBody>
          <a:bodyPr lIns="0" tIns="0" rIns="0" bIns="0"/>
          <a:lstStyle>
            <a:lvl1pPr>
              <a:defRPr sz="3600" b="1" i="0" baseline="0">
                <a:solidFill>
                  <a:schemeClr val="tx1"/>
                </a:solidFill>
                <a:latin typeface="Ubuntu"/>
                <a:cs typeface="Ubuntu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2072" y="-51400"/>
            <a:ext cx="4764846" cy="553998"/>
          </a:xfrm>
        </p:spPr>
        <p:txBody>
          <a:bodyPr lIns="0" tIns="0" rIns="0" bIns="0"/>
          <a:lstStyle>
            <a:lvl1pPr>
              <a:defRPr sz="3600" b="1" i="0" baseline="0">
                <a:solidFill>
                  <a:schemeClr val="tx1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2072" y="-51400"/>
            <a:ext cx="4764846" cy="553998"/>
          </a:xfrm>
        </p:spPr>
        <p:txBody>
          <a:bodyPr lIns="0" tIns="0" rIns="0" bIns="0"/>
          <a:lstStyle>
            <a:lvl1pPr>
              <a:defRPr sz="3600" b="1" i="0" baseline="0">
                <a:solidFill>
                  <a:schemeClr val="tx1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99" y="108000"/>
            <a:ext cx="2485625" cy="946674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E576AE1F-489E-00AE-54ED-785C19C9F2AA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11" cy="6857999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0ADF26FA-33FF-5F0B-672F-76A3A9CE0D42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9999" y="130178"/>
            <a:ext cx="1832228" cy="6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AE2D31A-490D-1BDE-213E-5BD1664573E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99" y="108000"/>
            <a:ext cx="2485625" cy="946674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2E1E8F1C-3B87-B813-2C2C-2A17A319CF8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96699" y="135001"/>
            <a:ext cx="1553504" cy="5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4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99" y="108000"/>
            <a:ext cx="2485625" cy="946674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4AE2D31A-490D-1BDE-213E-5BD1664573E1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2E1E8F1C-3B87-B813-2C2C-2A17A319CF89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496699" y="135001"/>
            <a:ext cx="1553504" cy="5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99" y="108000"/>
            <a:ext cx="2485625" cy="946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EA2369-510D-BFD7-1C34-0021DA888A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702" r="197"/>
          <a:stretch/>
        </p:blipFill>
        <p:spPr>
          <a:xfrm>
            <a:off x="74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DF0FA4-4A07-02B1-D7C8-0659BE7A5B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493"/>
            <a:ext cx="2057400" cy="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2072" y="-51400"/>
            <a:ext cx="4764846" cy="12871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600" y="1280999"/>
            <a:ext cx="6423025" cy="3293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71" r:id="rId6"/>
    <p:sldLayoutId id="2147483669" r:id="rId7"/>
    <p:sldLayoutId id="2147483670" r:id="rId8"/>
    <p:sldLayoutId id="2147483667" r:id="rId9"/>
    <p:sldLayoutId id="2147483665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erofoundry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7199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1999" y="0"/>
              <a:ext cx="7560012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9121" y="1099881"/>
            <a:ext cx="3474085" cy="133921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0"/>
              </a:spcBef>
            </a:pPr>
            <a:r>
              <a:rPr spc="425" dirty="0">
                <a:solidFill>
                  <a:srgbClr val="FFFFFF"/>
                </a:solidFill>
              </a:rPr>
              <a:t>MOBILE</a:t>
            </a:r>
          </a:p>
          <a:p>
            <a:pPr marR="5080" algn="r">
              <a:lnSpc>
                <a:spcPct val="100000"/>
              </a:lnSpc>
              <a:spcBef>
                <a:spcPts val="850"/>
              </a:spcBef>
            </a:pPr>
            <a:r>
              <a:rPr spc="375" dirty="0">
                <a:solidFill>
                  <a:srgbClr val="FFFFFF"/>
                </a:solidFill>
              </a:rPr>
              <a:t>ANTI-</a:t>
            </a:r>
            <a:r>
              <a:rPr spc="475" dirty="0">
                <a:solidFill>
                  <a:srgbClr val="FFFFFF"/>
                </a:solidFill>
              </a:rPr>
              <a:t>DRONE</a:t>
            </a: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999" y="164327"/>
            <a:ext cx="1957433" cy="7455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81200" y="2521160"/>
            <a:ext cx="2351947" cy="2300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3600" b="1" spc="425" dirty="0">
                <a:solidFill>
                  <a:srgbClr val="FFFFFF"/>
                </a:solidFill>
                <a:latin typeface="Ubuntu"/>
                <a:cs typeface="Ubuntu"/>
              </a:rPr>
              <a:t>SYSTEM</a:t>
            </a:r>
            <a:endParaRPr sz="3600" dirty="0">
              <a:latin typeface="Ubuntu"/>
              <a:cs typeface="Ubuntu"/>
            </a:endParaRPr>
          </a:p>
          <a:p>
            <a:pPr algn="r">
              <a:lnSpc>
                <a:spcPct val="100000"/>
              </a:lnSpc>
              <a:spcBef>
                <a:spcPts val="50"/>
              </a:spcBef>
            </a:pPr>
            <a:endParaRPr sz="3100" dirty="0">
              <a:latin typeface="Ubuntu"/>
              <a:cs typeface="Ubuntu"/>
            </a:endParaRPr>
          </a:p>
          <a:p>
            <a:pPr marL="828675" algn="r">
              <a:lnSpc>
                <a:spcPct val="100000"/>
              </a:lnSpc>
            </a:pPr>
            <a:r>
              <a:rPr sz="3000" b="0" spc="-10" dirty="0">
                <a:solidFill>
                  <a:srgbClr val="FFFFFF"/>
                </a:solidFill>
                <a:latin typeface="Ubuntu Medium"/>
                <a:cs typeface="Ubuntu Medium"/>
              </a:rPr>
              <a:t>(</a:t>
            </a:r>
            <a:r>
              <a:rPr lang="en-US" sz="3000" b="0" spc="-10" dirty="0">
                <a:solidFill>
                  <a:srgbClr val="FFFFFF"/>
                </a:solidFill>
                <a:latin typeface="Ubuntu Medium"/>
                <a:cs typeface="Ubuntu Medium"/>
              </a:rPr>
              <a:t>SIMAD</a:t>
            </a:r>
            <a:r>
              <a:rPr sz="3000" b="0" spc="-10" dirty="0">
                <a:solidFill>
                  <a:srgbClr val="FFFFFF"/>
                </a:solidFill>
                <a:latin typeface="Ubuntu Medium"/>
                <a:cs typeface="Ubuntu Medium"/>
              </a:rPr>
              <a:t>)</a:t>
            </a:r>
            <a:endParaRPr sz="3000" dirty="0">
              <a:latin typeface="Ubuntu Medium"/>
              <a:cs typeface="Ubuntu Medium"/>
            </a:endParaRPr>
          </a:p>
          <a:p>
            <a:pPr marL="1287780" algn="r">
              <a:lnSpc>
                <a:spcPct val="100000"/>
              </a:lnSpc>
              <a:spcBef>
                <a:spcPts val="2495"/>
              </a:spcBef>
            </a:pPr>
            <a:r>
              <a:rPr sz="3000" b="0" spc="-20" dirty="0">
                <a:solidFill>
                  <a:srgbClr val="FFFFFF"/>
                </a:solidFill>
                <a:latin typeface="Ubuntu Medium"/>
                <a:cs typeface="Ubuntu Medium"/>
              </a:rPr>
              <a:t>2025</a:t>
            </a:r>
            <a:endParaRPr sz="3000" dirty="0">
              <a:latin typeface="Ubuntu Medium"/>
              <a:cs typeface="Ubuntu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9121" y="5215536"/>
            <a:ext cx="344614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6420" algn="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SIMAD tested</a:t>
            </a:r>
            <a:r>
              <a:rPr sz="2000" b="1" spc="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and</a:t>
            </a:r>
            <a:r>
              <a:rPr sz="2000" b="1" spc="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dobe Clean"/>
                <a:cs typeface="Adobe Clean"/>
              </a:rPr>
              <a:t>certified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specifications</a:t>
            </a:r>
            <a:r>
              <a:rPr sz="2000" b="1" spc="3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are</a:t>
            </a:r>
            <a:r>
              <a:rPr sz="2000" b="1" spc="4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placed</a:t>
            </a:r>
            <a:r>
              <a:rPr sz="2000" b="1" spc="4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dobe Clean"/>
                <a:cs typeface="Adobe Clean"/>
              </a:rPr>
              <a:t>among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the</a:t>
            </a:r>
            <a:r>
              <a:rPr sz="2000" b="1" spc="6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best</a:t>
            </a:r>
            <a:r>
              <a:rPr sz="2000" b="1" spc="7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military</a:t>
            </a:r>
            <a:r>
              <a:rPr sz="2000" b="1" spc="7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dobe Clean"/>
                <a:cs typeface="Adobe Clean"/>
              </a:rPr>
              <a:t>counter-</a:t>
            </a:r>
            <a:r>
              <a:rPr sz="2000" b="1" spc="-10" dirty="0">
                <a:solidFill>
                  <a:srgbClr val="FFFFFF"/>
                </a:solidFill>
                <a:latin typeface="Adobe Clean"/>
                <a:cs typeface="Adobe Clean"/>
              </a:rPr>
              <a:t>drone</a:t>
            </a:r>
            <a:endParaRPr lang="en-US" sz="2000" dirty="0">
              <a:latin typeface="Adobe Clean"/>
              <a:cs typeface="Adobe Clean"/>
            </a:endParaRPr>
          </a:p>
          <a:p>
            <a:pPr marL="1385570" algn="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Adobe Clean"/>
                <a:cs typeface="Adobe Clean"/>
              </a:rPr>
              <a:t>devices</a:t>
            </a:r>
            <a:r>
              <a:rPr lang="en-US" sz="2000" b="1" spc="3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lang="en-US" sz="2000" b="1" spc="-10" dirty="0">
                <a:solidFill>
                  <a:srgbClr val="FFFFFF"/>
                </a:solidFill>
                <a:latin typeface="Adobe Clean"/>
                <a:cs typeface="Adobe Clean"/>
              </a:rPr>
              <a:t>worldwide</a:t>
            </a:r>
            <a:endParaRPr lang="en-US" sz="2000" dirty="0">
              <a:latin typeface="Adobe Clean"/>
              <a:cs typeface="Adobe Clean"/>
            </a:endParaRPr>
          </a:p>
        </p:txBody>
      </p:sp>
      <p:pic>
        <p:nvPicPr>
          <p:cNvPr id="15" name="Picture 14" descr="A yellow bird with blue letters&#10;&#10;Description automatically generated">
            <a:extLst>
              <a:ext uri="{FF2B5EF4-FFF2-40B4-BE49-F238E27FC236}">
                <a16:creationId xmlns:a16="http://schemas.microsoft.com/office/drawing/2014/main" id="{02B0A46C-0B0E-8DFF-65DF-B911ED844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997" y="5943600"/>
            <a:ext cx="2112717" cy="8575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1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84118" y="1047879"/>
            <a:ext cx="3298825" cy="1238250"/>
          </a:xfrm>
          <a:prstGeom prst="rect">
            <a:avLst/>
          </a:prstGeom>
        </p:spPr>
        <p:txBody>
          <a:bodyPr vert="horz" wrap="square" lIns="0" tIns="12898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3D SPATIAL </a:t>
            </a:r>
            <a:r>
              <a:rPr dirty="0"/>
              <a:t>COVERAGE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2818" y="1716191"/>
            <a:ext cx="10079507" cy="509262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4775" y="1429171"/>
            <a:ext cx="18224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330" marR="5080" indent="-8826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dobe Clean"/>
                <a:cs typeface="Adobe Clean"/>
              </a:rPr>
              <a:t>Radar</a:t>
            </a:r>
            <a:r>
              <a:rPr sz="1800" spc="5" dirty="0">
                <a:latin typeface="Adobe Clean"/>
                <a:cs typeface="Adobe Clean"/>
              </a:rPr>
              <a:t> </a:t>
            </a:r>
            <a:r>
              <a:rPr lang="en-US" sz="1800" spc="5" dirty="0">
                <a:latin typeface="Adobe Clean"/>
                <a:cs typeface="Adobe Clean"/>
              </a:rPr>
              <a:t>20</a:t>
            </a:r>
            <a:br>
              <a:rPr lang="en-US" sz="1800" spc="5" dirty="0">
                <a:latin typeface="Adobe Clean"/>
                <a:cs typeface="Adobe Clean"/>
              </a:rPr>
            </a:br>
            <a:r>
              <a:rPr sz="1800" dirty="0">
                <a:latin typeface="Adobe Clean"/>
                <a:cs typeface="Adobe Clean"/>
              </a:rPr>
              <a:t>(active</a:t>
            </a:r>
            <a:r>
              <a:rPr sz="1800" spc="35" dirty="0">
                <a:latin typeface="Adobe Clean"/>
                <a:cs typeface="Adobe Clean"/>
              </a:rPr>
              <a:t> </a:t>
            </a:r>
            <a:r>
              <a:rPr sz="1800" spc="-10" dirty="0">
                <a:latin typeface="Adobe Clean"/>
                <a:cs typeface="Adobe Clean"/>
              </a:rPr>
              <a:t>detection</a:t>
            </a:r>
            <a:r>
              <a:rPr lang="en-US" sz="1800" spc="-10" dirty="0">
                <a:latin typeface="Adobe Clean"/>
                <a:cs typeface="Adobe Clean"/>
              </a:rPr>
              <a:t> of small drones at </a:t>
            </a:r>
            <a:r>
              <a:rPr lang="en-US" sz="1800" spc="-20" dirty="0">
                <a:latin typeface="Adobe Clean"/>
                <a:cs typeface="Adobe Clean"/>
              </a:rPr>
              <a:t>5km</a:t>
            </a:r>
            <a:r>
              <a:rPr sz="1800" spc="-10" dirty="0">
                <a:latin typeface="Adobe Clean"/>
                <a:cs typeface="Adobe Clean"/>
              </a:rPr>
              <a:t>)</a:t>
            </a:r>
            <a:endParaRPr sz="1800" dirty="0">
              <a:latin typeface="Adobe Clean"/>
              <a:cs typeface="Adobe Cle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64206" y="3831971"/>
            <a:ext cx="177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dobe Clean"/>
                <a:cs typeface="Adobe Clean"/>
              </a:rPr>
              <a:t>3.000m</a:t>
            </a:r>
            <a:endParaRPr sz="1800" dirty="0">
              <a:latin typeface="Adobe Clean"/>
              <a:cs typeface="Adobe Clean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Adobe Clean"/>
                <a:cs typeface="Adobe Clean"/>
              </a:rPr>
              <a:t>(passive</a:t>
            </a:r>
            <a:r>
              <a:rPr sz="1800" spc="45" dirty="0">
                <a:latin typeface="Adobe Clean"/>
                <a:cs typeface="Adobe Clean"/>
              </a:rPr>
              <a:t> </a:t>
            </a:r>
            <a:r>
              <a:rPr sz="1800" spc="-10" dirty="0">
                <a:latin typeface="Adobe Clean"/>
                <a:cs typeface="Adobe Clean"/>
              </a:rPr>
              <a:t>detection)</a:t>
            </a:r>
            <a:endParaRPr sz="1800" dirty="0">
              <a:latin typeface="Adobe Clean"/>
              <a:cs typeface="Adobe Cle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8524" y="5277690"/>
            <a:ext cx="1330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854" marR="5080" indent="-22479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dobe Clean"/>
                <a:cs typeface="Adobe Clean"/>
              </a:rPr>
              <a:t>Unidirectional </a:t>
            </a:r>
            <a:r>
              <a:rPr sz="1800" dirty="0">
                <a:latin typeface="Adobe Clean"/>
                <a:cs typeface="Adobe Clean"/>
              </a:rPr>
              <a:t>(3 </a:t>
            </a:r>
            <a:r>
              <a:rPr sz="1800" spc="-10" dirty="0">
                <a:latin typeface="Adobe Clean"/>
                <a:cs typeface="Adobe Clean"/>
              </a:rPr>
              <a:t>sq.km)</a:t>
            </a:r>
            <a:endParaRPr sz="1800" dirty="0">
              <a:latin typeface="Adobe Clean"/>
              <a:cs typeface="Adobe Cle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39537" y="5454576"/>
            <a:ext cx="1533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marR="5080" indent="-23939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dobe Clean"/>
                <a:cs typeface="Adobe Clean"/>
              </a:rPr>
              <a:t>Omnidirectional </a:t>
            </a:r>
            <a:r>
              <a:rPr sz="1800" dirty="0">
                <a:latin typeface="Adobe Clean"/>
                <a:cs typeface="Adobe Clean"/>
              </a:rPr>
              <a:t>(1 </a:t>
            </a:r>
            <a:r>
              <a:rPr sz="1800" spc="-10" dirty="0">
                <a:latin typeface="Adobe Clean"/>
                <a:cs typeface="Adobe Clean"/>
              </a:rPr>
              <a:t>sq.km)</a:t>
            </a:r>
            <a:endParaRPr sz="1800">
              <a:latin typeface="Adobe Clean"/>
              <a:cs typeface="Adobe Cle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999" y="130178"/>
            <a:ext cx="1832228" cy="6978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0D6C-CEBB-F804-2357-7BD5943905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29400" y="180975"/>
            <a:ext cx="5562600" cy="554038"/>
          </a:xfrm>
        </p:spPr>
        <p:txBody>
          <a:bodyPr/>
          <a:lstStyle/>
          <a:p>
            <a:pPr algn="r"/>
            <a:r>
              <a:rPr lang="en-US" dirty="0"/>
              <a:t>Coverage over Hargeisa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DECC0-1098-21E0-DAA6-7BC1591C577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39000" y="1447800"/>
            <a:ext cx="4953000" cy="4521200"/>
          </a:xfrm>
        </p:spPr>
        <p:txBody>
          <a:bodyPr/>
          <a:lstStyle/>
          <a:p>
            <a:pPr marL="54864" algn="l" fontAlgn="t">
              <a:spcBef>
                <a:spcPts val="100"/>
              </a:spcBef>
            </a:pPr>
            <a:r>
              <a:rPr lang="en-US" sz="2400" b="1" dirty="0">
                <a:latin typeface="Adobe Clean" panose="020B0503020404020204" pitchFamily="34" charset="0"/>
              </a:rPr>
              <a:t>DETECTION RANGE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pPr marL="514350" algn="l" fontAlgn="t">
              <a:spcBef>
                <a:spcPts val="100"/>
              </a:spcBef>
            </a:pP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-</a:t>
            </a:r>
            <a:r>
              <a:rPr lang="en-US" sz="2400" b="1" i="0" u="none" strike="noStrike" spc="254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Drone: 5 </a:t>
            </a:r>
            <a:r>
              <a:rPr lang="en-US" sz="2400" b="1" i="0" u="none" strike="noStrike" spc="-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km.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pPr marL="514350" algn="l" fontAlgn="t">
              <a:spcBef>
                <a:spcPts val="100"/>
              </a:spcBef>
            </a:pP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-</a:t>
            </a:r>
            <a:r>
              <a:rPr lang="en-US" sz="2400" b="1" i="0" u="none" strike="noStrike" spc="30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spc="-1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Medium-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sized</a:t>
            </a:r>
            <a:r>
              <a:rPr lang="en-US" sz="2400" b="1" i="0" u="none" strike="noStrike" spc="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drones:</a:t>
            </a:r>
            <a:r>
              <a:rPr lang="en-US" sz="2400" b="1" i="0" u="none" strike="noStrike" spc="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50</a:t>
            </a:r>
            <a:r>
              <a:rPr lang="en-US" sz="2400" b="1" i="0" u="none" strike="noStrike" spc="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spc="-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km.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pPr marL="514350" algn="l" fontAlgn="t">
              <a:spcBef>
                <a:spcPts val="100"/>
              </a:spcBef>
            </a:pP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-</a:t>
            </a:r>
            <a:r>
              <a:rPr lang="en-US" sz="2400" b="1" i="0" u="none" strike="noStrike" spc="27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Large</a:t>
            </a:r>
            <a:r>
              <a:rPr lang="en-US" sz="2400" b="1" i="0" u="none" strike="noStrike" spc="1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drones:</a:t>
            </a:r>
            <a:r>
              <a:rPr lang="en-US" sz="2400" b="1" i="0" u="none" strike="noStrike" spc="1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200</a:t>
            </a:r>
            <a:r>
              <a:rPr lang="en-US" sz="2400" b="1" i="0" u="none" strike="noStrike" spc="1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spc="-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km.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pPr marL="54864" algn="l" fontAlgn="t">
              <a:spcBef>
                <a:spcPts val="100"/>
              </a:spcBef>
            </a:pPr>
            <a:endParaRPr lang="en-US" sz="2400" b="1" i="0" u="none" strike="noStrike" dirty="0">
              <a:effectLst/>
              <a:latin typeface="Adobe Clean" panose="020B0503020404020204" pitchFamily="34" charset="0"/>
              <a:cs typeface="Adobe Clean" panose="020B0503020404020204" pitchFamily="34" charset="0"/>
            </a:endParaRPr>
          </a:p>
          <a:p>
            <a:pPr marL="54864" algn="l" fontAlgn="t">
              <a:spcBef>
                <a:spcPts val="100"/>
              </a:spcBef>
            </a:pP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JAMMING RANGE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pPr marL="800100" indent="-228600" algn="l" fontAlgn="t">
              <a:spcBef>
                <a:spcPts val="100"/>
              </a:spcBef>
            </a:pP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-</a:t>
            </a:r>
            <a:r>
              <a:rPr lang="en-US" sz="2400" b="1" i="0" u="none" strike="noStrike" spc="26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It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is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activated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as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soon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as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the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drone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is</a:t>
            </a:r>
            <a:r>
              <a:rPr lang="en-US" sz="2400" b="1" i="0" u="none" strike="noStrike" spc="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spc="-1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detected.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pPr marL="800100" indent="-228600" algn="l" fontAlgn="t">
              <a:spcBef>
                <a:spcPts val="100"/>
              </a:spcBef>
            </a:pP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-</a:t>
            </a:r>
            <a:r>
              <a:rPr lang="en-US" sz="2400" b="1" i="0" u="none" strike="noStrike" spc="29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With</a:t>
            </a:r>
            <a:r>
              <a:rPr lang="en-US" sz="2400" b="1" i="0" u="none" strike="noStrike" spc="1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the</a:t>
            </a:r>
            <a:r>
              <a:rPr lang="en-US" sz="2400" b="1" i="0" u="none" strike="noStrike" spc="2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direction</a:t>
            </a:r>
            <a:r>
              <a:rPr lang="en-US" sz="2400" b="1" i="0" u="none" strike="noStrike" spc="1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determined,</a:t>
            </a:r>
            <a:r>
              <a:rPr lang="en-US" sz="2400" b="1" i="0" u="none" strike="noStrike" spc="2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the</a:t>
            </a:r>
            <a:r>
              <a:rPr lang="en-US" sz="2400" b="1" i="0" u="none" strike="noStrike" spc="2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unidirectional</a:t>
            </a:r>
            <a:r>
              <a:rPr lang="en-US" sz="2400" b="1" i="0" u="none" strike="noStrike" spc="1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system</a:t>
            </a:r>
            <a:r>
              <a:rPr lang="en-US" sz="2400" b="1" i="0" u="none" strike="noStrike" spc="2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is</a:t>
            </a:r>
            <a:r>
              <a:rPr lang="en-US" sz="2400" b="1" i="0" u="none" strike="noStrike" spc="1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 </a:t>
            </a:r>
            <a:r>
              <a:rPr lang="en-US" sz="2400" b="1" i="0" u="none" strike="noStrike" spc="-10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activated with a r</a:t>
            </a:r>
            <a:r>
              <a:rPr lang="en-US" sz="2400" b="1" i="0" u="none" strike="noStrike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ange of 3-4 </a:t>
            </a:r>
            <a:r>
              <a:rPr lang="en-US" sz="2400" b="1" i="0" u="none" strike="noStrike" spc="-25" dirty="0">
                <a:effectLst/>
                <a:latin typeface="Adobe Clean" panose="020B0503020404020204" pitchFamily="34" charset="0"/>
                <a:cs typeface="Adobe Clean" panose="020B0503020404020204" pitchFamily="34" charset="0"/>
              </a:rPr>
              <a:t>km.</a:t>
            </a:r>
            <a:endParaRPr lang="en-US" sz="4000" b="1" i="0" u="none" strike="noStrike" dirty="0">
              <a:effectLst/>
              <a:latin typeface="Arial" panose="020B0604020202020204" pitchFamily="34" charset="0"/>
            </a:endParaRPr>
          </a:p>
          <a:p>
            <a:endParaRPr lang="en-US" sz="2400" b="1" dirty="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E798B1-AA00-87C4-77C2-4715A6F03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493"/>
            <a:ext cx="2057400" cy="7835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144F6B-4469-D2BF-1902-DBF2351C27A0}"/>
              </a:ext>
            </a:extLst>
          </p:cNvPr>
          <p:cNvCxnSpPr/>
          <p:nvPr/>
        </p:nvCxnSpPr>
        <p:spPr>
          <a:xfrm>
            <a:off x="4724400" y="3276600"/>
            <a:ext cx="838200" cy="1905000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6">
            <a:extLst>
              <a:ext uri="{FF2B5EF4-FFF2-40B4-BE49-F238E27FC236}">
                <a16:creationId xmlns:a16="http://schemas.microsoft.com/office/drawing/2014/main" id="{F301EBBA-D52A-84F3-6B17-B7925FADCAF1}"/>
              </a:ext>
            </a:extLst>
          </p:cNvPr>
          <p:cNvSpPr txBox="1"/>
          <p:nvPr/>
        </p:nvSpPr>
        <p:spPr>
          <a:xfrm>
            <a:off x="4255135" y="3967852"/>
            <a:ext cx="17767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10" dirty="0">
                <a:solidFill>
                  <a:schemeClr val="tx1"/>
                </a:solidFill>
                <a:latin typeface="Adobe Clean"/>
                <a:cs typeface="Adobe Clean"/>
              </a:rPr>
              <a:t>Radar 5Km </a:t>
            </a:r>
            <a:br>
              <a:rPr lang="en-US" sz="1800" spc="-10" dirty="0">
                <a:solidFill>
                  <a:schemeClr val="tx1"/>
                </a:solidFill>
                <a:latin typeface="Adobe Clean"/>
                <a:cs typeface="Adobe Clean"/>
              </a:rPr>
            </a:br>
            <a:r>
              <a:rPr lang="en-US" sz="1800" spc="-10" dirty="0">
                <a:solidFill>
                  <a:schemeClr val="tx1"/>
                </a:solidFill>
                <a:latin typeface="Adobe Clean"/>
                <a:cs typeface="Adobe Clean"/>
              </a:rPr>
              <a:t>radial range</a:t>
            </a:r>
            <a:endParaRPr sz="1800" dirty="0">
              <a:solidFill>
                <a:schemeClr val="tx1"/>
              </a:solidFill>
              <a:latin typeface="Adobe Clean"/>
              <a:cs typeface="Adobe Clean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6C2297C-1C66-0ECC-F82F-FD0878E9274A}"/>
              </a:ext>
            </a:extLst>
          </p:cNvPr>
          <p:cNvSpPr/>
          <p:nvPr/>
        </p:nvSpPr>
        <p:spPr>
          <a:xfrm>
            <a:off x="2848524" y="1562100"/>
            <a:ext cx="3581400" cy="35052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373FC9-2F9E-26FC-86EF-3D98BF0027FE}"/>
              </a:ext>
            </a:extLst>
          </p:cNvPr>
          <p:cNvCxnSpPr>
            <a:cxnSpLocks/>
          </p:cNvCxnSpPr>
          <p:nvPr/>
        </p:nvCxnSpPr>
        <p:spPr>
          <a:xfrm>
            <a:off x="4038600" y="1676400"/>
            <a:ext cx="685800" cy="16383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6">
            <a:extLst>
              <a:ext uri="{FF2B5EF4-FFF2-40B4-BE49-F238E27FC236}">
                <a16:creationId xmlns:a16="http://schemas.microsoft.com/office/drawing/2014/main" id="{6D228536-8319-5E11-CB54-F41878F1B3D7}"/>
              </a:ext>
            </a:extLst>
          </p:cNvPr>
          <p:cNvSpPr txBox="1"/>
          <p:nvPr/>
        </p:nvSpPr>
        <p:spPr>
          <a:xfrm>
            <a:off x="3493135" y="2295999"/>
            <a:ext cx="17767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pc="-10" dirty="0">
                <a:solidFill>
                  <a:schemeClr val="tx1"/>
                </a:solidFill>
                <a:latin typeface="Adobe Clean"/>
                <a:cs typeface="Adobe Clean"/>
              </a:rPr>
              <a:t>Jamming</a:t>
            </a:r>
            <a:r>
              <a:rPr lang="en-US" sz="1800" spc="-10" dirty="0">
                <a:solidFill>
                  <a:schemeClr val="tx1"/>
                </a:solidFill>
                <a:latin typeface="Adobe Clean"/>
                <a:cs typeface="Adobe Clean"/>
              </a:rPr>
              <a:t> 4Km </a:t>
            </a:r>
            <a:br>
              <a:rPr lang="en-US" sz="1800" spc="-10" dirty="0">
                <a:solidFill>
                  <a:schemeClr val="tx1"/>
                </a:solidFill>
                <a:latin typeface="Adobe Clean"/>
                <a:cs typeface="Adobe Clean"/>
              </a:rPr>
            </a:br>
            <a:r>
              <a:rPr lang="en-US" sz="1800" spc="-10" dirty="0">
                <a:solidFill>
                  <a:schemeClr val="tx1"/>
                </a:solidFill>
                <a:latin typeface="Adobe Clean"/>
                <a:cs typeface="Adobe Clean"/>
              </a:rPr>
              <a:t>radial range</a:t>
            </a:r>
            <a:endParaRPr sz="1800" dirty="0">
              <a:solidFill>
                <a:schemeClr val="tx1"/>
              </a:solidFill>
              <a:latin typeface="Adobe Clean"/>
              <a:cs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357697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85409" y="4009993"/>
            <a:ext cx="436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90" dirty="0">
                <a:solidFill>
                  <a:srgbClr val="FFFFFF"/>
                </a:solidFill>
                <a:latin typeface="Ubuntu"/>
                <a:cs typeface="Ubuntu"/>
              </a:rPr>
              <a:t>by</a:t>
            </a:r>
            <a:endParaRPr sz="2400" dirty="0">
              <a:latin typeface="Ubuntu"/>
              <a:cs typeface="Ubuntu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3532" y="5715000"/>
            <a:ext cx="2859405" cy="101438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60"/>
              </a:spcBef>
            </a:pPr>
            <a:r>
              <a:rPr sz="2400" u="sng" spc="-10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latin typeface="Adobe Clean"/>
                <a:cs typeface="Adobe Clean"/>
                <a:hlinkClick r:id="rId3"/>
              </a:rPr>
              <a:t>info@aerofoundry.com</a:t>
            </a:r>
            <a:endParaRPr sz="2400" dirty="0">
              <a:latin typeface="Adobe Clean"/>
              <a:cs typeface="Adobe Clean"/>
            </a:endParaRPr>
          </a:p>
          <a:p>
            <a:pPr marR="5080" algn="r">
              <a:lnSpc>
                <a:spcPct val="100000"/>
              </a:lnSpc>
              <a:spcBef>
                <a:spcPts val="850"/>
              </a:spcBef>
            </a:pPr>
            <a:r>
              <a:rPr sz="2400" u="sng" spc="-10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latin typeface="Adobe Clean"/>
                <a:cs typeface="Adobe Clean"/>
              </a:rPr>
              <a:t>aerofoundry.com</a:t>
            </a:r>
            <a:endParaRPr sz="2400" dirty="0">
              <a:latin typeface="Adobe Clean"/>
              <a:cs typeface="Adobe Cle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4889" y="3155537"/>
            <a:ext cx="453834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FFFFFF"/>
                </a:solidFill>
                <a:latin typeface="Ubuntu"/>
                <a:cs typeface="Ubuntu"/>
              </a:rPr>
              <a:t>PRESENTED AND </a:t>
            </a:r>
            <a:r>
              <a:rPr sz="3600" b="1" dirty="0">
                <a:solidFill>
                  <a:srgbClr val="FFFFFF"/>
                </a:solidFill>
                <a:latin typeface="Ubuntu"/>
                <a:cs typeface="Ubuntu"/>
              </a:rPr>
              <a:t>WARRATIED</a:t>
            </a:r>
            <a:endParaRPr sz="3600" dirty="0">
              <a:latin typeface="Ubuntu"/>
              <a:cs typeface="Ubuntu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AC5501-D221-A3DC-65A0-080DB2B36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4537" y="5243357"/>
            <a:ext cx="2438400" cy="519023"/>
          </a:xfrm>
          <a:prstGeom prst="rect">
            <a:avLst/>
          </a:prstGeom>
        </p:spPr>
      </p:pic>
      <p:pic>
        <p:nvPicPr>
          <p:cNvPr id="5" name="Picture 4" descr="A black background with white text and yellow wings&#10;&#10;Description automatically generated">
            <a:extLst>
              <a:ext uri="{FF2B5EF4-FFF2-40B4-BE49-F238E27FC236}">
                <a16:creationId xmlns:a16="http://schemas.microsoft.com/office/drawing/2014/main" id="{041B0C24-DA1F-AB31-E0B9-DEFC70FC0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08" y="4205573"/>
            <a:ext cx="2761376" cy="11208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9311" y="4513003"/>
            <a:ext cx="6716395" cy="217868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SIMAD</a:t>
            </a:r>
            <a:r>
              <a:rPr sz="2400" b="1" spc="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is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undetectable,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emiting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no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radiation.</a:t>
            </a:r>
            <a:endParaRPr sz="2400">
              <a:latin typeface="Adobe Clean"/>
              <a:cs typeface="Adobe Clean"/>
            </a:endParaRPr>
          </a:p>
          <a:p>
            <a:pPr marL="12700" marR="246379">
              <a:lnSpc>
                <a:spcPct val="100000"/>
              </a:lnSpc>
              <a:spcBef>
                <a:spcPts val="850"/>
              </a:spcBef>
            </a:pP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Its</a:t>
            </a:r>
            <a:r>
              <a:rPr sz="2400" b="1" spc="4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versatility</a:t>
            </a:r>
            <a:r>
              <a:rPr sz="2400" b="1" spc="4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allows</a:t>
            </a:r>
            <a:r>
              <a:rPr sz="2400" b="1" spc="5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for</a:t>
            </a:r>
            <a:r>
              <a:rPr sz="2400" b="1" spc="4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variable</a:t>
            </a:r>
            <a:r>
              <a:rPr sz="2400" b="1" spc="4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combinations</a:t>
            </a:r>
            <a:r>
              <a:rPr sz="2400" b="1" spc="5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dobe Clean"/>
                <a:cs typeface="Adobe Clean"/>
              </a:rPr>
              <a:t>and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configurations</a:t>
            </a:r>
            <a:r>
              <a:rPr sz="2400" b="1" spc="-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depending</a:t>
            </a:r>
            <a:r>
              <a:rPr sz="2400" b="1" spc="-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on</a:t>
            </a:r>
            <a:r>
              <a:rPr sz="2400" b="1" spc="-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the</a:t>
            </a:r>
            <a:r>
              <a:rPr sz="2400" b="1" spc="-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mission.</a:t>
            </a:r>
            <a:endParaRPr sz="2400">
              <a:latin typeface="Adobe Clean"/>
              <a:cs typeface="Adobe Clean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It can</a:t>
            </a:r>
            <a:r>
              <a:rPr sz="2400" b="1" spc="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be</a:t>
            </a:r>
            <a:r>
              <a:rPr sz="2400" b="1" spc="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dimensioned</a:t>
            </a:r>
            <a:r>
              <a:rPr sz="2400" b="1" spc="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to</a:t>
            </a:r>
            <a:r>
              <a:rPr sz="2400" b="1" spc="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enemy’s</a:t>
            </a:r>
            <a:r>
              <a:rPr sz="2400" b="1" spc="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capabilites,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eliminating</a:t>
            </a:r>
            <a:r>
              <a:rPr sz="2400" b="1" spc="-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threats</a:t>
            </a:r>
            <a:r>
              <a:rPr sz="2400" b="1" spc="-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without</a:t>
            </a:r>
            <a:r>
              <a:rPr sz="2400" b="1" spc="-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consuming</a:t>
            </a:r>
            <a:r>
              <a:rPr sz="2400" b="1" spc="-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ammunition.</a:t>
            </a:r>
            <a:endParaRPr sz="2400">
              <a:latin typeface="Adobe Clean"/>
              <a:cs typeface="Adobe Cle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311" y="109880"/>
            <a:ext cx="3693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85" dirty="0">
                <a:solidFill>
                  <a:srgbClr val="FFFFFF"/>
                </a:solidFill>
              </a:rPr>
              <a:t>ADVANTAGES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698576" y="1371600"/>
            <a:ext cx="6314113" cy="23442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780" marR="5080" indent="-132715" algn="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2232A"/>
                </a:solidFill>
                <a:latin typeface="Adobe Clean"/>
                <a:cs typeface="Adobe Clean"/>
              </a:rPr>
              <a:t>THE</a:t>
            </a:r>
            <a:r>
              <a:rPr sz="3600" b="1" spc="-10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spc="-35" dirty="0">
                <a:solidFill>
                  <a:srgbClr val="D2232A"/>
                </a:solidFill>
                <a:latin typeface="Adobe Clean"/>
                <a:cs typeface="Adobe Clean"/>
              </a:rPr>
              <a:t>ONLY</a:t>
            </a:r>
            <a:r>
              <a:rPr sz="3600" b="1" spc="-10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spc="-10" dirty="0">
                <a:solidFill>
                  <a:srgbClr val="D2232A"/>
                </a:solidFill>
                <a:latin typeface="Adobe Clean"/>
                <a:cs typeface="Adobe Clean"/>
              </a:rPr>
              <a:t>MILITARY</a:t>
            </a:r>
            <a:r>
              <a:rPr sz="3600" b="1" spc="-10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spc="-10" dirty="0">
                <a:solidFill>
                  <a:srgbClr val="D2232A"/>
                </a:solidFill>
                <a:latin typeface="Adobe Clean"/>
                <a:cs typeface="Adobe Clean"/>
              </a:rPr>
              <a:t>GRADE </a:t>
            </a:r>
            <a:r>
              <a:rPr sz="3600" b="1" dirty="0">
                <a:solidFill>
                  <a:srgbClr val="D2232A"/>
                </a:solidFill>
                <a:latin typeface="Adobe Clean"/>
                <a:cs typeface="Adobe Clean"/>
              </a:rPr>
              <a:t>SOLUTION</a:t>
            </a:r>
            <a:r>
              <a:rPr sz="3600" b="1" spc="-20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dirty="0">
                <a:solidFill>
                  <a:srgbClr val="D2232A"/>
                </a:solidFill>
                <a:latin typeface="Adobe Clean"/>
                <a:cs typeface="Adobe Clean"/>
              </a:rPr>
              <a:t>IN</a:t>
            </a:r>
            <a:r>
              <a:rPr sz="3600" b="1" spc="-1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dirty="0">
                <a:solidFill>
                  <a:srgbClr val="D2232A"/>
                </a:solidFill>
                <a:latin typeface="Adobe Clean"/>
                <a:cs typeface="Adobe Clean"/>
              </a:rPr>
              <a:t>THE</a:t>
            </a:r>
            <a:r>
              <a:rPr sz="3600" b="1" spc="-1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spc="-10" dirty="0">
                <a:solidFill>
                  <a:srgbClr val="D2232A"/>
                </a:solidFill>
                <a:latin typeface="Adobe Clean"/>
                <a:cs typeface="Adobe Clean"/>
              </a:rPr>
              <a:t>MARKET</a:t>
            </a:r>
            <a:endParaRPr sz="3600" dirty="0">
              <a:latin typeface="Adobe Clean"/>
              <a:cs typeface="Adobe Clean"/>
            </a:endParaRPr>
          </a:p>
          <a:p>
            <a:pPr marR="5080" algn="r">
              <a:lnSpc>
                <a:spcPct val="100000"/>
              </a:lnSpc>
            </a:pPr>
            <a:r>
              <a:rPr sz="3600" b="1" spc="-20" dirty="0">
                <a:solidFill>
                  <a:srgbClr val="D2232A"/>
                </a:solidFill>
                <a:latin typeface="Adobe Clean"/>
                <a:cs typeface="Adobe Clean"/>
              </a:rPr>
              <a:t>WITH</a:t>
            </a:r>
            <a:endParaRPr sz="3600" dirty="0">
              <a:latin typeface="Adobe Clean"/>
              <a:cs typeface="Adobe Clean"/>
            </a:endParaRPr>
          </a:p>
          <a:p>
            <a:pPr marR="5080" algn="r">
              <a:lnSpc>
                <a:spcPct val="100000"/>
              </a:lnSpc>
              <a:spcBef>
                <a:spcPts val="850"/>
              </a:spcBef>
            </a:pPr>
            <a:r>
              <a:rPr sz="3600" b="1" dirty="0">
                <a:solidFill>
                  <a:srgbClr val="D2232A"/>
                </a:solidFill>
                <a:latin typeface="Adobe Clean"/>
                <a:cs typeface="Adobe Clean"/>
              </a:rPr>
              <a:t>NO</a:t>
            </a:r>
            <a:r>
              <a:rPr sz="3600" b="1" spc="7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dirty="0">
                <a:solidFill>
                  <a:srgbClr val="D2232A"/>
                </a:solidFill>
                <a:latin typeface="Adobe Clean"/>
                <a:cs typeface="Adobe Clean"/>
              </a:rPr>
              <a:t>EXPORT</a:t>
            </a:r>
            <a:r>
              <a:rPr sz="3600" b="1" spc="75" dirty="0">
                <a:solidFill>
                  <a:srgbClr val="D2232A"/>
                </a:solidFill>
                <a:latin typeface="Adobe Clean"/>
                <a:cs typeface="Adobe Clean"/>
              </a:rPr>
              <a:t> </a:t>
            </a:r>
            <a:r>
              <a:rPr sz="3600" b="1" spc="-10" dirty="0">
                <a:solidFill>
                  <a:srgbClr val="D2232A"/>
                </a:solidFill>
                <a:latin typeface="Adobe Clean"/>
                <a:cs typeface="Adobe Clean"/>
              </a:rPr>
              <a:t>RESTRICTIONS</a:t>
            </a:r>
            <a:endParaRPr sz="2400" dirty="0">
              <a:latin typeface="Adobe Clean"/>
              <a:cs typeface="Adobe Clean"/>
            </a:endParaRPr>
          </a:p>
        </p:txBody>
      </p:sp>
      <p:pic>
        <p:nvPicPr>
          <p:cNvPr id="10" name="Picture 9" descr="A black background with white text and yellow wings&#10;&#10;Description automatically generated">
            <a:extLst>
              <a:ext uri="{FF2B5EF4-FFF2-40B4-BE49-F238E27FC236}">
                <a16:creationId xmlns:a16="http://schemas.microsoft.com/office/drawing/2014/main" id="{D112DBB9-B7C7-AF93-9D51-6A74C31FB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020166"/>
            <a:ext cx="1954289" cy="7932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000" y="116999"/>
            <a:ext cx="1832228" cy="6978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8099" y="3144177"/>
            <a:ext cx="4830445" cy="3308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069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Operation</a:t>
            </a:r>
            <a:r>
              <a:rPr sz="1800" b="0" spc="-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autonomy</a:t>
            </a:r>
            <a:r>
              <a:rPr sz="1800" b="0" spc="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</a:t>
            </a:r>
            <a:r>
              <a:rPr sz="1800" b="0" spc="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mobile</a:t>
            </a:r>
            <a:r>
              <a:rPr sz="1800" b="0" spc="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installation</a:t>
            </a:r>
            <a:r>
              <a:rPr sz="1800" b="0" spc="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(vehicle):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depending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only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on</a:t>
            </a:r>
            <a:r>
              <a:rPr sz="1800" b="0" spc="2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external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power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supply.</a:t>
            </a:r>
            <a:endParaRPr sz="1800" dirty="0">
              <a:latin typeface="Adobe Clean SemiLight"/>
              <a:cs typeface="Adobe Clean SemiLight"/>
            </a:endParaRPr>
          </a:p>
          <a:p>
            <a:pPr marL="12700" marR="171450">
              <a:lnSpc>
                <a:spcPct val="100000"/>
              </a:lnSpc>
              <a:spcBef>
                <a:spcPts val="85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Can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operate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without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intervention,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depending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on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25" dirty="0">
                <a:solidFill>
                  <a:srgbClr val="231F20"/>
                </a:solidFill>
                <a:latin typeface="Adobe Clean SemiLight"/>
                <a:cs typeface="Adobe Clean SemiLight"/>
              </a:rPr>
              <a:t>its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configuration.</a:t>
            </a:r>
            <a:endParaRPr sz="1800" dirty="0">
              <a:latin typeface="Adobe Clean SemiLight"/>
              <a:cs typeface="Adobe Clean SemiLight"/>
            </a:endParaRPr>
          </a:p>
          <a:p>
            <a:pPr marL="12700" marR="111760">
              <a:lnSpc>
                <a:spcPct val="139400"/>
              </a:lnSpc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Capable</a:t>
            </a:r>
            <a:r>
              <a:rPr sz="1800" b="0" spc="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of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operating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adverse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weather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conditions.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Operates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various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bands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and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frequency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ranges.</a:t>
            </a:r>
            <a:endParaRPr sz="1800" dirty="0">
              <a:latin typeface="Adobe Clean SemiLight"/>
              <a:cs typeface="Adobe Clean SemiLight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High-quality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processing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of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raw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data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by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the</a:t>
            </a:r>
            <a:r>
              <a:rPr sz="1800" b="0" spc="2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integrated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proprietary</a:t>
            </a:r>
            <a:r>
              <a:rPr sz="1800" b="0" spc="15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software.</a:t>
            </a:r>
            <a:endParaRPr sz="1800" dirty="0">
              <a:latin typeface="Adobe Clean SemiLight"/>
              <a:cs typeface="Adobe Clean SemiLight"/>
            </a:endParaRPr>
          </a:p>
          <a:p>
            <a:pPr marL="12700" marR="165735">
              <a:lnSpc>
                <a:spcPct val="100000"/>
              </a:lnSpc>
              <a:spcBef>
                <a:spcPts val="85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Few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requirements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for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personnel</a:t>
            </a:r>
            <a:r>
              <a:rPr sz="1800" b="0" spc="2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training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to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operate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the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system.</a:t>
            </a:r>
            <a:endParaRPr sz="1800" dirty="0">
              <a:latin typeface="Adobe Clean SemiLight"/>
              <a:cs typeface="Adobe Clean Semi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95987" y="3118777"/>
            <a:ext cx="4822825" cy="2544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59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High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operational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efficiency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compared</a:t>
            </a:r>
            <a:r>
              <a:rPr sz="1800" b="0" spc="2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to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other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20" dirty="0">
                <a:solidFill>
                  <a:srgbClr val="231F20"/>
                </a:solidFill>
                <a:latin typeface="Adobe Clean SemiLight"/>
                <a:cs typeface="Adobe Clean SemiLight"/>
              </a:rPr>
              <a:t>sys- tems.</a:t>
            </a:r>
            <a:endParaRPr sz="1800">
              <a:latin typeface="Adobe Clean SemiLight"/>
              <a:cs typeface="Adobe Clean SemiLight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Tracking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device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for</a:t>
            </a:r>
            <a:r>
              <a:rPr sz="1800" b="0" spc="2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mobile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and</a:t>
            </a:r>
            <a:r>
              <a:rPr sz="1800" b="0" spc="2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stationary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targets,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25" dirty="0">
                <a:solidFill>
                  <a:srgbClr val="231F20"/>
                </a:solidFill>
                <a:latin typeface="Adobe Clean SemiLight"/>
                <a:cs typeface="Adobe Clean SemiLight"/>
              </a:rPr>
              <a:t>de-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termining the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direction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of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the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targets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(using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</a:t>
            </a:r>
            <a:r>
              <a:rPr sz="1800" b="0" spc="1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radar system).</a:t>
            </a:r>
            <a:endParaRPr sz="1800">
              <a:latin typeface="Adobe Clean SemiLight"/>
              <a:cs typeface="Adobe Clean SemiLight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Fully</a:t>
            </a:r>
            <a:r>
              <a:rPr sz="1800" b="0" spc="-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automatic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Command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and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Control</a:t>
            </a:r>
            <a:r>
              <a:rPr sz="1800" b="0" spc="-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System.</a:t>
            </a:r>
            <a:endParaRPr sz="1800">
              <a:latin typeface="Adobe Clean SemiLight"/>
              <a:cs typeface="Adobe Clean SemiLight"/>
            </a:endParaRPr>
          </a:p>
          <a:p>
            <a:pPr marL="12700" marR="123825">
              <a:lnSpc>
                <a:spcPct val="100000"/>
              </a:lnSpc>
              <a:spcBef>
                <a:spcPts val="850"/>
              </a:spcBef>
            </a:pP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Can</a:t>
            </a:r>
            <a:r>
              <a:rPr sz="1800" b="0" spc="2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be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mounted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on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civilian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and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military</a:t>
            </a:r>
            <a:r>
              <a:rPr sz="1800" b="0" spc="3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vehicles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25" dirty="0">
                <a:solidFill>
                  <a:srgbClr val="231F20"/>
                </a:solidFill>
                <a:latin typeface="Adobe Clean SemiLight"/>
                <a:cs typeface="Adobe Clean SemiLight"/>
              </a:rPr>
              <a:t>or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installed</a:t>
            </a:r>
            <a:r>
              <a:rPr sz="1800" b="0" spc="35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in</a:t>
            </a:r>
            <a:r>
              <a:rPr sz="1800" b="0" spc="4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Adobe Clean SemiLight"/>
                <a:cs typeface="Adobe Clean SemiLight"/>
              </a:rPr>
              <a:t>fixed</a:t>
            </a:r>
            <a:r>
              <a:rPr sz="1800" b="0" spc="40" dirty="0">
                <a:solidFill>
                  <a:srgbClr val="231F20"/>
                </a:solidFill>
                <a:latin typeface="Adobe Clean SemiLight"/>
                <a:cs typeface="Adobe Clean Semi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Adobe Clean SemiLight"/>
                <a:cs typeface="Adobe Clean SemiLight"/>
              </a:rPr>
              <a:t>buildings.</a:t>
            </a:r>
            <a:endParaRPr sz="1800">
              <a:latin typeface="Adobe Clean SemiLight"/>
              <a:cs typeface="Adobe Clean Semi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95987" y="138623"/>
            <a:ext cx="4764846" cy="684237"/>
          </a:xfrm>
          <a:prstGeom prst="rect">
            <a:avLst/>
          </a:prstGeom>
        </p:spPr>
        <p:txBody>
          <a:bodyPr vert="horz" wrap="square" lIns="0" tIns="128980" rIns="0" bIns="0" rtlCol="0">
            <a:spAutoFit/>
          </a:bodyPr>
          <a:lstStyle/>
          <a:p>
            <a:pPr marL="1413510" algn="r">
              <a:lnSpc>
                <a:spcPct val="100000"/>
              </a:lnSpc>
              <a:spcBef>
                <a:spcPts val="100"/>
              </a:spcBef>
            </a:pPr>
            <a:r>
              <a:rPr dirty="0"/>
              <a:t>HIGHLIGHTS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99" y="831892"/>
            <a:ext cx="2629296" cy="54126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999" y="116999"/>
            <a:ext cx="1553508" cy="591672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988000" y="3797999"/>
          <a:ext cx="5505450" cy="2447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MAIN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SPECIFICATIONS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TECHNICAL</a:t>
                      </a:r>
                      <a:r>
                        <a:rPr sz="1200" b="1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Does not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have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Hemispherical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area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installation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Fixed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mobile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Object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tracking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After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target’s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identification.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frequencies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(MHz)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390-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490;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850-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960;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1606;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2600;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4900-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5900.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provideds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Azimuth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Jammer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55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28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 59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 x 28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129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150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80kg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187999" y="4989000"/>
          <a:ext cx="1905000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(one)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processing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Cables.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 station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laptop.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Transport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cases.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784011" y="2064000"/>
          <a:ext cx="4271010" cy="1033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1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 marL="50800" marR="9969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AUTOMATIC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SUPPRESSION,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WHEN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THREAT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ENTERS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PROTECTIVE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DOME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NEUTRALIZES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MULTIPLES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SIMULTANEOUSLY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ADVANCED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INTELLIGENCE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ALGORITHMS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(SIGINT)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77324" y="1584020"/>
            <a:ext cx="1968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CAPABILITIES</a:t>
            </a:r>
            <a:endParaRPr sz="2400">
              <a:latin typeface="Ubuntu Medium"/>
              <a:cs typeface="Ubuntu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51311" y="3360019"/>
            <a:ext cx="2376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SPECIFICATIONS</a:t>
            </a:r>
            <a:endParaRPr sz="2400">
              <a:latin typeface="Ubuntu Medium"/>
              <a:cs typeface="Ubuntu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75312" y="4563019"/>
            <a:ext cx="139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PACKAGE</a:t>
            </a:r>
            <a:endParaRPr sz="2400">
              <a:latin typeface="Ubuntu Medium"/>
              <a:cs typeface="Ubuntu Medium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010400" y="47539"/>
            <a:ext cx="4764846" cy="1284931"/>
          </a:xfrm>
          <a:prstGeom prst="rect">
            <a:avLst/>
          </a:prstGeom>
        </p:spPr>
        <p:txBody>
          <a:bodyPr vert="horz" wrap="square" lIns="0" tIns="281904" rIns="0" bIns="0" rtlCol="0">
            <a:spAutoFit/>
          </a:bodyPr>
          <a:lstStyle/>
          <a:p>
            <a:pPr marL="2451735" algn="r">
              <a:lnSpc>
                <a:spcPct val="100000"/>
              </a:lnSpc>
              <a:spcBef>
                <a:spcPts val="1015"/>
              </a:spcBef>
            </a:pPr>
            <a:r>
              <a:rPr dirty="0">
                <a:solidFill>
                  <a:srgbClr val="FFFFFF"/>
                </a:solidFill>
              </a:rPr>
              <a:t>SIMAD 1</a:t>
            </a:r>
          </a:p>
          <a:p>
            <a:pPr marL="1104900" algn="r">
              <a:lnSpc>
                <a:spcPct val="100000"/>
              </a:lnSpc>
              <a:spcBef>
                <a:spcPts val="610"/>
              </a:spcBef>
            </a:pPr>
            <a:r>
              <a:rPr sz="2400" dirty="0">
                <a:solidFill>
                  <a:srgbClr val="FFFFFF"/>
                </a:solidFill>
              </a:rPr>
              <a:t>MULTIDIRECTIONAL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924000" y="3635999"/>
          <a:ext cx="5081270" cy="2660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8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MAIN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SPECIFICATIONS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TECHNICAL</a:t>
                      </a:r>
                      <a:r>
                        <a:rPr sz="1200" b="1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Does not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have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operator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needs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identify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60º section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installation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Fixed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mobile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Object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tracking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After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target’s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identification.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frequencies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(MHz)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390-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490;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850-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960;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1606;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2600;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4900-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5900.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provided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Azimuth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Jammer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55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28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 59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 x 28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129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150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87kg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4000" y="2012999"/>
          <a:ext cx="4271010" cy="85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1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 IN 60°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SECTOR.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NEUTRALIZES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MULTIPLES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SIMULTANEOUSLY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ADVANCED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INTELLIGENCE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ALGORITHMS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(SIGINT)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9376232" y="116999"/>
            <a:ext cx="2667973" cy="6318000"/>
            <a:chOff x="9376232" y="116999"/>
            <a:chExt cx="2667973" cy="6318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6232" y="637767"/>
              <a:ext cx="2625374" cy="57972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0687" y="116999"/>
              <a:ext cx="1553518" cy="5916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51300" y="1560019"/>
            <a:ext cx="1968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CAPABILITIES</a:t>
            </a:r>
            <a:endParaRPr sz="2400">
              <a:latin typeface="Ubuntu Medium"/>
              <a:cs typeface="Ubuntu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99299" y="3195020"/>
            <a:ext cx="2376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SPECIFICATIONS</a:t>
            </a:r>
            <a:endParaRPr sz="2400">
              <a:latin typeface="Ubuntu Medium"/>
              <a:cs typeface="Ubuntu Medium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6000" y="101599"/>
            <a:ext cx="2459355" cy="113411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pc="445" dirty="0">
                <a:solidFill>
                  <a:srgbClr val="FFFFFF"/>
                </a:solidFill>
              </a:rPr>
              <a:t>SIMAD</a:t>
            </a:r>
            <a:r>
              <a:rPr spc="170" dirty="0">
                <a:solidFill>
                  <a:srgbClr val="FFFFFF"/>
                </a:solidFill>
              </a:rPr>
              <a:t> </a:t>
            </a:r>
            <a:r>
              <a:rPr spc="355" dirty="0">
                <a:solidFill>
                  <a:srgbClr val="FFFFFF"/>
                </a:solidFill>
              </a:rPr>
              <a:t>1</a:t>
            </a: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400" spc="215" dirty="0">
                <a:solidFill>
                  <a:srgbClr val="FFFFFF"/>
                </a:solidFill>
              </a:rPr>
              <a:t>unidirectional</a:t>
            </a: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015" y="2772638"/>
            <a:ext cx="2696972" cy="40037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011" y="92328"/>
            <a:ext cx="1553510" cy="591670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52011" y="744000"/>
          <a:ext cx="4331970" cy="170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1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AUTOMATIC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JAMMING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AFTER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NEUTRALIZES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MULTIPLE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SIMULTANEOUSLY.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3 to 4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ADVANCED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INTELLIGENCE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ALGORITHMS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(SIGINT).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EFFECTIVE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USE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ELECTROMAGNETIC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SPECTRUM.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RECORD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CROSSING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INFORMATION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DATABASE.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ULTRAWIDE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0259311" y="4214820"/>
            <a:ext cx="139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PACKAGE</a:t>
            </a:r>
            <a:endParaRPr sz="2400">
              <a:latin typeface="Ubuntu Medium"/>
              <a:cs typeface="Ubuntu Medium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0224010" y="4631999"/>
          <a:ext cx="1871345" cy="1590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1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(two)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tripods.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processing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(two)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sets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cables.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0800" marR="2216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 (two)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stations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laptop.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(two)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sets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transport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cases.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96" y="1444388"/>
            <a:ext cx="1677289" cy="404441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313143" y="92328"/>
            <a:ext cx="4764846" cy="553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3490">
              <a:lnSpc>
                <a:spcPct val="100000"/>
              </a:lnSpc>
              <a:spcBef>
                <a:spcPts val="100"/>
              </a:spcBef>
            </a:pPr>
            <a:r>
              <a:rPr spc="445" dirty="0">
                <a:solidFill>
                  <a:srgbClr val="FFFFFF"/>
                </a:solidFill>
              </a:rPr>
              <a:t>SIMAD</a:t>
            </a:r>
            <a:r>
              <a:rPr spc="170" dirty="0">
                <a:solidFill>
                  <a:srgbClr val="FFFFFF"/>
                </a:solidFill>
              </a:rPr>
              <a:t> </a:t>
            </a:r>
            <a:r>
              <a:rPr spc="355" dirty="0">
                <a:solidFill>
                  <a:srgbClr val="FFFFFF"/>
                </a:solidFill>
              </a:rPr>
              <a:t>2</a:t>
            </a: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552011" y="2901000"/>
          <a:ext cx="6335395" cy="2854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272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&amp;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6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Small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Drone: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6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It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activated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soon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9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determined,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unidirectional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activated.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3 to 4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Fixed or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mobile.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Object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tracking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work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together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and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are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fully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Operation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(MHz)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390-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490;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850-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960;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1606;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2600;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4900-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5900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&amp;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Process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38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Jammer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55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28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RF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 86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86 x 75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 59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 x 28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340 x 260 x 260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129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150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147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87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76518" y="0"/>
            <a:ext cx="154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699" y="116999"/>
            <a:ext cx="1553518" cy="591672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661633"/>
              </p:ext>
            </p:extLst>
          </p:nvPr>
        </p:nvGraphicFramePr>
        <p:xfrm>
          <a:off x="445988" y="1211799"/>
          <a:ext cx="4146549" cy="1635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Operating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Operative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Monopulse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Doppler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 range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(Radar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100-</a:t>
                      </a:r>
                      <a:r>
                        <a:rPr lang="en-US"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.000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Power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consumption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300W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Radar: 36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72,5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18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120x 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kilos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029999" y="1211799"/>
          <a:ext cx="4146549" cy="1635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200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Operating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Operative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Monopulse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Doppler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 range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(Radar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200)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5.000-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10.000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Power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consumption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300W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Radar: 36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72,5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18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120x 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kilos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36876" y="2176462"/>
            <a:ext cx="2592982" cy="425853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272072" y="-51400"/>
            <a:ext cx="4693285" cy="113411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  <a:tabLst>
                <a:tab pos="2748915" algn="l"/>
              </a:tabLst>
            </a:pPr>
            <a:r>
              <a:rPr i="1" spc="229" dirty="0">
                <a:solidFill>
                  <a:srgbClr val="FFFFFF"/>
                </a:solidFill>
                <a:latin typeface="Ubuntu"/>
                <a:cs typeface="Ubuntu"/>
              </a:rPr>
              <a:t>‘ATALAIA’</a:t>
            </a:r>
            <a:r>
              <a:rPr i="1" dirty="0">
                <a:solidFill>
                  <a:srgbClr val="FFFFFF"/>
                </a:solidFill>
                <a:latin typeface="Ubuntu"/>
                <a:cs typeface="Ubuntu"/>
              </a:rPr>
              <a:t>	</a:t>
            </a:r>
            <a:r>
              <a:rPr spc="484" dirty="0">
                <a:solidFill>
                  <a:srgbClr val="FFFFFF"/>
                </a:solidFill>
              </a:rPr>
              <a:t>RADAR</a:t>
            </a:r>
          </a:p>
          <a:p>
            <a:pPr marL="912494">
              <a:lnSpc>
                <a:spcPct val="100000"/>
              </a:lnSpc>
              <a:spcBef>
                <a:spcPts val="610"/>
              </a:spcBef>
            </a:pPr>
            <a:r>
              <a:rPr sz="2400" spc="265" dirty="0">
                <a:solidFill>
                  <a:srgbClr val="FFFFFF"/>
                </a:solidFill>
              </a:rPr>
              <a:t>(ACTIVE</a:t>
            </a:r>
            <a:r>
              <a:rPr sz="2400" spc="130" dirty="0">
                <a:solidFill>
                  <a:srgbClr val="FFFFFF"/>
                </a:solidFill>
              </a:rPr>
              <a:t> </a:t>
            </a:r>
            <a:r>
              <a:rPr sz="2400" spc="285" dirty="0">
                <a:solidFill>
                  <a:srgbClr val="FFFFFF"/>
                </a:solidFill>
              </a:rPr>
              <a:t>DETECTION)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479300" y="3598002"/>
            <a:ext cx="492442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The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Atalaia</a:t>
            </a:r>
            <a:r>
              <a:rPr sz="2400" b="1" spc="-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Radar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has</a:t>
            </a:r>
            <a:r>
              <a:rPr sz="2400" b="1" spc="-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circular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cover-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age</a:t>
            </a:r>
            <a:r>
              <a:rPr sz="2400" b="1" spc="-2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sector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of</a:t>
            </a:r>
            <a:r>
              <a:rPr sz="2400" b="1" spc="-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45º.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In</a:t>
            </a:r>
            <a:r>
              <a:rPr sz="2400" b="1" spc="-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this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way,</a:t>
            </a:r>
            <a:r>
              <a:rPr sz="2400" b="1" spc="-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the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dobe Clean"/>
                <a:cs typeface="Adobe Clean"/>
              </a:rPr>
              <a:t>com-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bination</a:t>
            </a:r>
            <a:r>
              <a:rPr sz="2400" b="1" spc="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of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8</a:t>
            </a:r>
            <a:r>
              <a:rPr sz="2400" b="1" spc="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units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allows</a:t>
            </a:r>
            <a:r>
              <a:rPr sz="2400" b="1" spc="1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covering</a:t>
            </a:r>
            <a:r>
              <a:rPr sz="2400" b="1" spc="20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Adobe Clean"/>
                <a:cs typeface="Adobe Clean"/>
              </a:rPr>
              <a:t>a </a:t>
            </a:r>
            <a:r>
              <a:rPr sz="2400" b="1" dirty="0">
                <a:solidFill>
                  <a:srgbClr val="FFFFFF"/>
                </a:solidFill>
                <a:latin typeface="Adobe Clean"/>
                <a:cs typeface="Adobe Clean"/>
              </a:rPr>
              <a:t>360º</a:t>
            </a:r>
            <a:r>
              <a:rPr sz="2400" b="1" spc="-25" dirty="0">
                <a:solidFill>
                  <a:srgbClr val="FFFFFF"/>
                </a:solidFill>
                <a:latin typeface="Adobe Clean"/>
                <a:cs typeface="Adobe Cle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dobe Clean"/>
                <a:cs typeface="Adobe Clean"/>
              </a:rPr>
              <a:t>sector.</a:t>
            </a:r>
            <a:endParaRPr sz="2400">
              <a:latin typeface="Adobe Clean"/>
              <a:cs typeface="Adobe Clean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77155F-5B24-0724-22DC-F9249E9794D7}"/>
              </a:ext>
            </a:extLst>
          </p:cNvPr>
          <p:cNvGrpSpPr/>
          <p:nvPr/>
        </p:nvGrpSpPr>
        <p:grpSpPr>
          <a:xfrm>
            <a:off x="5754706" y="3048000"/>
            <a:ext cx="3662969" cy="3655462"/>
            <a:chOff x="5754706" y="3126337"/>
            <a:chExt cx="3662969" cy="36554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66BFEB-3A54-3D98-76D0-6F5EBC160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233" y="3126337"/>
              <a:ext cx="1248381" cy="1493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2E2024-8132-DD84-C961-25E7406E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91">
              <a:off x="6200798" y="3416554"/>
              <a:ext cx="1248381" cy="1493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84B623-A358-8DCF-EF1A-8C0B771E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2006">
              <a:off x="5877031" y="4152266"/>
              <a:ext cx="1248381" cy="1493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E13B8E6-53F2-E24D-CF2F-6F8CFC6AB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1996">
              <a:off x="7744306" y="3466070"/>
              <a:ext cx="1248381" cy="14930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E88D472-6AE6-6F1A-B013-8601156A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76943">
              <a:off x="8046968" y="4225009"/>
              <a:ext cx="1248381" cy="149303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CF85E6-D448-DAB8-EBA2-D15EFA49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75270">
              <a:off x="7722142" y="4966243"/>
              <a:ext cx="1248381" cy="149303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A87A364-C70D-DE99-BE7A-40AD2A214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59126">
              <a:off x="6189937" y="4968318"/>
              <a:ext cx="1248381" cy="149303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889BB1-F06C-47E1-D7F7-D54DF61A3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41055" y="5288767"/>
              <a:ext cx="1248381" cy="1493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94587" y="4773000"/>
          <a:ext cx="4146549" cy="1838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Operating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Operative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Monopulse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Doppler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 range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(Radar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3.000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 range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(Radar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200)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5.000-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10.000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Power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consumption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300W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Radar: 36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72,5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18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120x 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kilos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96598" y="0"/>
            <a:ext cx="1595413" cy="6858000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46599" y="1280999"/>
          <a:ext cx="6333490" cy="3293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8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272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&amp;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54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Drone: 5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30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Medium-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sized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drones: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7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Large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200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6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It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activated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soon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9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determined,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unidirectional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activated.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installation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Fixed or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mobile.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Object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tracking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work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together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and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are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fully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Operation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(MHz)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390-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490;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850-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960;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1606;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2600;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4900-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5900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&amp;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Process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38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Jammer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55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28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RF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 86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86 x 75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 59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 x 28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340 x 260 x 260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129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150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147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87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882586" y="729000"/>
          <a:ext cx="3887470" cy="170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AUTOMATIC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JAMMING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AFTER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NEUTRALIZES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MULTIPLE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SIMULTANEOUSLY.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1 to 2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ADVANCED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INTELLIGENCE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ALGORITHMS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(SIGINT).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EFFECTIVE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USE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ELECTROMAGNETIC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SPECTRUM.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RECORD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CROSSING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INFORMATION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DATABASE.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ULTRAWIDE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6185887" y="4716020"/>
            <a:ext cx="139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PACKAGE</a:t>
            </a:r>
            <a:endParaRPr sz="2400">
              <a:latin typeface="Ubuntu Medium"/>
              <a:cs typeface="Ubuntu Medium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162600" y="5109000"/>
          <a:ext cx="2387600" cy="1663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tripods.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Suppression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 processing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(from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units)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*;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sets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cables.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stations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laptop.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sets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transport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cases;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It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(one)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amplifier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(optional).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8667343" y="2316784"/>
            <a:ext cx="3508750" cy="4484215"/>
            <a:chOff x="8667343" y="2316784"/>
            <a:chExt cx="3508750" cy="44842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5116" y="2316784"/>
              <a:ext cx="1260977" cy="31656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7631" y="2928037"/>
              <a:ext cx="1652524" cy="32525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67343" y="4833658"/>
              <a:ext cx="1087640" cy="196734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7887" y="-123397"/>
            <a:ext cx="2781300" cy="113411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pc="445" dirty="0">
                <a:solidFill>
                  <a:srgbClr val="FFFFFF"/>
                </a:solidFill>
              </a:rPr>
              <a:t>SIMAD</a:t>
            </a:r>
            <a:r>
              <a:rPr spc="170" dirty="0">
                <a:solidFill>
                  <a:srgbClr val="FFFFFF"/>
                </a:solidFill>
              </a:rPr>
              <a:t> </a:t>
            </a:r>
            <a:r>
              <a:rPr spc="355" dirty="0">
                <a:solidFill>
                  <a:srgbClr val="FFFFFF"/>
                </a:solidFill>
              </a:rPr>
              <a:t>3</a:t>
            </a: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400" spc="225" dirty="0">
                <a:solidFill>
                  <a:srgbClr val="FFFFFF"/>
                </a:solidFill>
              </a:rPr>
              <a:t>omnidirectional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6699" y="135001"/>
            <a:ext cx="1553504" cy="591667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94688" y="4773000"/>
          <a:ext cx="4146549" cy="1838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Operating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Operative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Monopulse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Doppler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 range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(Radar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3.000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 range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(Radar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200)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5.000-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10.000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Power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consumption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300W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Radar: 36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72,5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×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18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120x 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kilos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6700" y="1280999"/>
          <a:ext cx="6333490" cy="3293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8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272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&amp;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5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54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Drone: 5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30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Medium-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sized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drones: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7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Large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200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6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It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activated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soon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detected.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9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determined,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unidirectional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activated.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-</a:t>
                      </a:r>
                      <a:r>
                        <a:rPr sz="1100" spc="254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 of 3-4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installation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Fixed or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mobile.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Object</a:t>
                      </a:r>
                      <a:r>
                        <a:rPr sz="1100" spc="4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tracking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systems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work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together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and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are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fully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automated.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Operation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frequency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(MHz)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390-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490;</a:t>
                      </a:r>
                      <a:r>
                        <a:rPr sz="11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850-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960;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1606;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2200-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2600;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</a:t>
                      </a:r>
                      <a:r>
                        <a:rPr sz="1100" spc="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4900-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5900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&amp;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Jamming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Size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Process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56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38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Jammer</a:t>
                      </a:r>
                      <a:r>
                        <a:rPr sz="1100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55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51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28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RF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Module: 86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86 x 75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 59 x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50 x 28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340 x 260 x 260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Direction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Finder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Unit: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129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125</a:t>
                      </a:r>
                      <a:r>
                        <a:rPr sz="11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Tripod: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150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x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140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cm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Total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weight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147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kg</a:t>
                      </a:r>
                      <a:endParaRPr sz="110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87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kg</a:t>
                      </a:r>
                      <a:endParaRPr sz="1100" dirty="0">
                        <a:latin typeface="Adobe Clean"/>
                        <a:cs typeface="Adobe Cle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782687" y="729000"/>
          <a:ext cx="3887470" cy="170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AUTOMATIC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JAMMING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AFTER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NEUTRALIZES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MULTIPLE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DRONES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SIMULTANEOUSLY.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RANGE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3 to 4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KM.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ADVANCED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INTELLIGENCE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ALGORITHMS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(SIGINT).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EFFECTIVE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USE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THE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ELECTROMAGNETIC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SPECTRUM.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RECORD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CROSSING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INFORMATION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DATABASE.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ULTRAWIDE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BAND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1200">
                        <a:latin typeface="Adobe Clean"/>
                        <a:cs typeface="Adobe Clean"/>
                      </a:endParaRPr>
                    </a:p>
                  </a:txBody>
                  <a:tcPr marL="0" marR="0" marT="95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6085988" y="4716020"/>
            <a:ext cx="139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Ubuntu Medium"/>
                <a:cs typeface="Ubuntu Medium"/>
              </a:rPr>
              <a:t>PACKAGE</a:t>
            </a:r>
            <a:endParaRPr sz="2400">
              <a:latin typeface="Ubuntu Medium"/>
              <a:cs typeface="Ubuntu Medium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62700" y="5109000"/>
          <a:ext cx="2387600" cy="1663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tripods.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Suppression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Signal processing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Detection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System.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Radar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(from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to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8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units)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*;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sets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cables.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control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stations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with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laptop.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3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(three)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sets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of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transport</a:t>
                      </a:r>
                      <a:r>
                        <a:rPr sz="900" spc="1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cases;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It</a:t>
                      </a:r>
                      <a:r>
                        <a:rPr sz="900" spc="2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spc="-25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is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1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(one)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amplifier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module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dobe Clean"/>
                          <a:cs typeface="Adobe Clean"/>
                        </a:rPr>
                        <a:t> (optional).</a:t>
                      </a:r>
                      <a:endParaRPr sz="900">
                        <a:latin typeface="Adobe Clean"/>
                        <a:cs typeface="Adobe Clean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8567445" y="2024989"/>
            <a:ext cx="3482445" cy="4776010"/>
            <a:chOff x="8567445" y="2024989"/>
            <a:chExt cx="3482445" cy="47760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97732" y="2928037"/>
              <a:ext cx="1652524" cy="32525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445" y="4833658"/>
              <a:ext cx="1087640" cy="19673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82700" y="2024989"/>
              <a:ext cx="1367190" cy="301500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 idx="4294967295"/>
          </p:nvPr>
        </p:nvSpPr>
        <p:spPr>
          <a:xfrm>
            <a:off x="0" y="-123825"/>
            <a:ext cx="2460625" cy="1135063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pc="445" dirty="0">
                <a:solidFill>
                  <a:srgbClr val="FFFFFF"/>
                </a:solidFill>
              </a:rPr>
              <a:t>SIMAD</a:t>
            </a:r>
            <a:r>
              <a:rPr spc="170" dirty="0">
                <a:solidFill>
                  <a:srgbClr val="FFFFFF"/>
                </a:solidFill>
              </a:rPr>
              <a:t> </a:t>
            </a:r>
            <a:r>
              <a:rPr spc="355" dirty="0">
                <a:solidFill>
                  <a:srgbClr val="FFFFFF"/>
                </a:solidFill>
              </a:rPr>
              <a:t>3</a:t>
            </a: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400" spc="215" dirty="0">
                <a:solidFill>
                  <a:srgbClr val="FFFFFF"/>
                </a:solidFill>
              </a:rPr>
              <a:t>unidirectional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E9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1596</Words>
  <Application>Microsoft Office PowerPoint</Application>
  <PresentationFormat>Widescreen</PresentationFormat>
  <Paragraphs>316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Adobe Clean</vt:lpstr>
      <vt:lpstr>Adobe Clean SemiLight</vt:lpstr>
      <vt:lpstr>Aptos</vt:lpstr>
      <vt:lpstr>Arial</vt:lpstr>
      <vt:lpstr>Calibri</vt:lpstr>
      <vt:lpstr>Times New Roman</vt:lpstr>
      <vt:lpstr>Ubuntu</vt:lpstr>
      <vt:lpstr>Ubuntu Medium</vt:lpstr>
      <vt:lpstr>Office Theme</vt:lpstr>
      <vt:lpstr>MOBILE ANTI-DRONE</vt:lpstr>
      <vt:lpstr>ADVANTAGES</vt:lpstr>
      <vt:lpstr>HIGHLIGHTS</vt:lpstr>
      <vt:lpstr>SIMAD 1 MULTIDIRECTIONAL</vt:lpstr>
      <vt:lpstr>SIMAD 1 unidirectional</vt:lpstr>
      <vt:lpstr>SIMAD 2</vt:lpstr>
      <vt:lpstr>‘ATALAIA’ RADAR (ACTIVE DETECTION)</vt:lpstr>
      <vt:lpstr>SIMAD 3 omnidirectional</vt:lpstr>
      <vt:lpstr>SIMAD 3 unidirectional</vt:lpstr>
      <vt:lpstr>3D SPATIAL COVERAGE</vt:lpstr>
      <vt:lpstr>Coverage over Hargeisa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10</cp:revision>
  <dcterms:created xsi:type="dcterms:W3CDTF">2025-02-21T16:30:56Z</dcterms:created>
  <dcterms:modified xsi:type="dcterms:W3CDTF">2025-02-21T18:30:17Z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2025-02-04T00:00:00Z</vt:filetime>
  </property>
  <property fmtid="{D5CDD505-2E9C-101B-9397-08002B2CF9AE}" pid="3" name="Creator">
    <vt:lpwstr>Adobe InDesign 19.5 (Windows)</vt:lpwstr>
  </property>
  <property fmtid="{D5CDD505-2E9C-101B-9397-08002B2CF9AE}" pid="4" name="LastSaved">
    <vt:filetime>2025-02-21T00:00:00Z</vt:filetime>
  </property>
  <property fmtid="{D5CDD505-2E9C-101B-9397-08002B2CF9AE}" pid="5" name="Producer">
    <vt:lpwstr>Adobe PDF Library 17.0</vt:lpwstr>
  </property>
</Properties>
</file>